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7" r:id="rId2"/>
    <p:sldId id="263" r:id="rId3"/>
    <p:sldId id="307" r:id="rId4"/>
    <p:sldId id="1801" r:id="rId5"/>
    <p:sldId id="305" r:id="rId6"/>
    <p:sldId id="1798" r:id="rId7"/>
    <p:sldId id="1799" r:id="rId8"/>
    <p:sldId id="1802" r:id="rId9"/>
    <p:sldId id="1803" r:id="rId10"/>
    <p:sldId id="180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5487"/>
    <a:srgbClr val="C8B5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11"/>
    <p:restoredTop sz="96327"/>
  </p:normalViewPr>
  <p:slideViewPr>
    <p:cSldViewPr snapToGrid="0" snapToObjects="1">
      <p:cViewPr varScale="1">
        <p:scale>
          <a:sx n="113" d="100"/>
          <a:sy n="113" d="100"/>
        </p:scale>
        <p:origin x="1050" y="102"/>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512304-2C67-4663-AA72-6C11CC991522}" type="datetimeFigureOut">
              <a:rPr lang="en-GB" smtClean="0"/>
              <a:t>05/03/2024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4C1632-0093-4982-AB5F-E41E5F0E26C5}" type="slidenum">
              <a:rPr lang="en-GB" smtClean="0"/>
              <a:t>‹#›</a:t>
            </a:fld>
            <a:endParaRPr lang="en-GB"/>
          </a:p>
        </p:txBody>
      </p:sp>
    </p:spTree>
    <p:extLst>
      <p:ext uri="{BB962C8B-B14F-4D97-AF65-F5344CB8AC3E}">
        <p14:creationId xmlns:p14="http://schemas.microsoft.com/office/powerpoint/2010/main" val="1237112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0886C-2453-8745-AA7C-05D77171B1E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EA3EA65-4FB2-014B-B7CC-EFFF4DC187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FF9C1DE-A326-A946-8173-5E62EF25CC34}"/>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5" name="Footer Placeholder 4">
            <a:extLst>
              <a:ext uri="{FF2B5EF4-FFF2-40B4-BE49-F238E27FC236}">
                <a16:creationId xmlns:a16="http://schemas.microsoft.com/office/drawing/2014/main" id="{9836CC50-19CB-7E41-9E47-58EDF02EB5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7BDB23-E33F-1B4D-96FA-CCC1369C6A28}"/>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3265653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C05F1-144A-7E4C-844C-B34A220BE17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E7A4DF-C836-144D-8130-16F72CBE6EF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7CF421-920A-C649-AA75-2B6D99444122}"/>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5" name="Footer Placeholder 4">
            <a:extLst>
              <a:ext uri="{FF2B5EF4-FFF2-40B4-BE49-F238E27FC236}">
                <a16:creationId xmlns:a16="http://schemas.microsoft.com/office/drawing/2014/main" id="{29B175A1-6092-4548-B111-6CDB343D5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264758-E792-D643-850C-DE99D23E2FDE}"/>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1619796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7EBB90-E097-9845-B550-E1F0016680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D6CAB51-24F9-CD42-8023-4BDECE83AEB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0EB97B-2049-5243-BD5F-865B74334326}"/>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5" name="Footer Placeholder 4">
            <a:extLst>
              <a:ext uri="{FF2B5EF4-FFF2-40B4-BE49-F238E27FC236}">
                <a16:creationId xmlns:a16="http://schemas.microsoft.com/office/drawing/2014/main" id="{EDC0C93B-57AB-5B40-8F23-325965D26D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B2E572-9687-FA40-B373-99400405C604}"/>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3124221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95CFC-2D62-0143-9F0B-50DA45964C4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45E6959-1FB4-E14C-8505-FE4C2D31509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446568-0A8F-2C49-8A67-6ADA85B4585D}"/>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5" name="Footer Placeholder 4">
            <a:extLst>
              <a:ext uri="{FF2B5EF4-FFF2-40B4-BE49-F238E27FC236}">
                <a16:creationId xmlns:a16="http://schemas.microsoft.com/office/drawing/2014/main" id="{8FA0B58F-5732-DC4D-A332-9C2D368138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DEA008-C270-6D48-9918-51F550CD5BA4}"/>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873419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3ACB-F61B-7142-B7EB-6F7E0303735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6ADE18B-9249-B849-88CE-360C906F7B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15E420D-7A62-BB4F-9B28-E642725E1569}"/>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5" name="Footer Placeholder 4">
            <a:extLst>
              <a:ext uri="{FF2B5EF4-FFF2-40B4-BE49-F238E27FC236}">
                <a16:creationId xmlns:a16="http://schemas.microsoft.com/office/drawing/2014/main" id="{C390CC2A-6D55-A845-8402-801B1AC24C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0229D3-E213-F846-BFCA-09F52220750A}"/>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2343946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B84E3-2B01-1B40-9454-357BD987F19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8443FFA-5695-6341-AB09-7AF83142F83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6D073A3-F35C-9C46-AFD2-4BD58CFBA10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C07DBD2-64C5-5E4E-A918-A1B42C2F99E3}"/>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6" name="Footer Placeholder 5">
            <a:extLst>
              <a:ext uri="{FF2B5EF4-FFF2-40B4-BE49-F238E27FC236}">
                <a16:creationId xmlns:a16="http://schemas.microsoft.com/office/drawing/2014/main" id="{F9FABE2F-0D94-3C46-BABA-420003B7D0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B913A1-BDB2-3649-937E-A7AE81941218}"/>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2877428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2F32-DFF7-3C48-B849-F458138F348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9968AA4-408D-EA45-9E44-276535A068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5D83950-6C1E-6243-AF00-4D950306B30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C645435-B381-C747-9E09-DA8C3EABAD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2C31F5E-C99F-9245-AE91-8CBCBBF39E9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D51F86D-4504-4243-8B02-0371B9C25B92}"/>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8" name="Footer Placeholder 7">
            <a:extLst>
              <a:ext uri="{FF2B5EF4-FFF2-40B4-BE49-F238E27FC236}">
                <a16:creationId xmlns:a16="http://schemas.microsoft.com/office/drawing/2014/main" id="{D6DB3D49-BB9A-CC4B-AA3E-107BB1B5DC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F0EE58-BAAD-0E45-8930-196A43C9BB07}"/>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3488767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BCEC-C9E9-B34E-BB91-8F35938BFD7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37803C0-7196-1547-9C34-9E404096625A}"/>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4" name="Footer Placeholder 3">
            <a:extLst>
              <a:ext uri="{FF2B5EF4-FFF2-40B4-BE49-F238E27FC236}">
                <a16:creationId xmlns:a16="http://schemas.microsoft.com/office/drawing/2014/main" id="{A2C6510A-371C-5D49-8B30-2F6F8F5E36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87A199-2E6D-4443-A8E0-F340FB17C5DF}"/>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445410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FD5A1F-F330-CC46-9590-2C2F59264018}"/>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3" name="Footer Placeholder 2">
            <a:extLst>
              <a:ext uri="{FF2B5EF4-FFF2-40B4-BE49-F238E27FC236}">
                <a16:creationId xmlns:a16="http://schemas.microsoft.com/office/drawing/2014/main" id="{63A38BFD-B132-3148-99CB-90EC5C5A2B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6C52B8-293F-124F-B666-8E1D5EEDC079}"/>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1613880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5DDAA-EB81-9347-B35A-05C56E25DD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55F307F-059E-5A4F-A7A2-EE6FE08C01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6DBD655-D4D7-3B40-B47D-E549FB7E5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38F7E7B-BDE6-5B49-96CB-09FCC12E6281}"/>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6" name="Footer Placeholder 5">
            <a:extLst>
              <a:ext uri="{FF2B5EF4-FFF2-40B4-BE49-F238E27FC236}">
                <a16:creationId xmlns:a16="http://schemas.microsoft.com/office/drawing/2014/main" id="{DEC62A10-3D62-4049-A977-DB4413C7C9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A397E8-1E58-2246-BB00-A4E0AFA168B5}"/>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294817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0D6A5-A1F2-0E4C-82E4-07A311871AC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E0F8AB7-2E96-7A4D-8D24-5BB530B9A4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AF3FF9-580F-D248-AEFC-2DCD07A701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DFEF685-0073-D040-B5B4-F050BA164669}"/>
              </a:ext>
            </a:extLst>
          </p:cNvPr>
          <p:cNvSpPr>
            <a:spLocks noGrp="1"/>
          </p:cNvSpPr>
          <p:nvPr>
            <p:ph type="dt" sz="half" idx="10"/>
          </p:nvPr>
        </p:nvSpPr>
        <p:spPr/>
        <p:txBody>
          <a:bodyPr/>
          <a:lstStyle/>
          <a:p>
            <a:fld id="{1759CC7E-C091-0D48-891F-6E1A96AD07AB}" type="datetimeFigureOut">
              <a:rPr lang="en-US" smtClean="0"/>
              <a:t>3/5/2024</a:t>
            </a:fld>
            <a:endParaRPr lang="en-US"/>
          </a:p>
        </p:txBody>
      </p:sp>
      <p:sp>
        <p:nvSpPr>
          <p:cNvPr id="6" name="Footer Placeholder 5">
            <a:extLst>
              <a:ext uri="{FF2B5EF4-FFF2-40B4-BE49-F238E27FC236}">
                <a16:creationId xmlns:a16="http://schemas.microsoft.com/office/drawing/2014/main" id="{F2931A12-282E-B64A-A1FC-B78483C337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CF49D-A1E9-3241-A89A-56345D9D9B39}"/>
              </a:ext>
            </a:extLst>
          </p:cNvPr>
          <p:cNvSpPr>
            <a:spLocks noGrp="1"/>
          </p:cNvSpPr>
          <p:nvPr>
            <p:ph type="sldNum" sz="quarter" idx="12"/>
          </p:nvPr>
        </p:nvSpPr>
        <p:spPr/>
        <p:txBody>
          <a:bodyPr/>
          <a:lstStyle/>
          <a:p>
            <a:fld id="{D9606D58-39C7-2B4A-8D95-7EFF74B291A3}" type="slidenum">
              <a:rPr lang="en-US" smtClean="0"/>
              <a:t>‹#›</a:t>
            </a:fld>
            <a:endParaRPr lang="en-US"/>
          </a:p>
        </p:txBody>
      </p:sp>
    </p:spTree>
    <p:extLst>
      <p:ext uri="{BB962C8B-B14F-4D97-AF65-F5344CB8AC3E}">
        <p14:creationId xmlns:p14="http://schemas.microsoft.com/office/powerpoint/2010/main" val="2281891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8C9A1D-E7C2-9441-9DD6-1DA45CF0F7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534EB5A-BFED-1742-8CB9-E181562247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D7DF53-72EE-914C-9ABE-3938431CED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9CC7E-C091-0D48-891F-6E1A96AD07AB}" type="datetimeFigureOut">
              <a:rPr lang="en-US" smtClean="0"/>
              <a:t>3/5/2024</a:t>
            </a:fld>
            <a:endParaRPr lang="en-US"/>
          </a:p>
        </p:txBody>
      </p:sp>
      <p:sp>
        <p:nvSpPr>
          <p:cNvPr id="5" name="Footer Placeholder 4">
            <a:extLst>
              <a:ext uri="{FF2B5EF4-FFF2-40B4-BE49-F238E27FC236}">
                <a16:creationId xmlns:a16="http://schemas.microsoft.com/office/drawing/2014/main" id="{60C9EDD2-DBCC-424D-A350-6974DD811F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133F77-4765-1D47-A2A9-A8EDCA28F1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606D58-39C7-2B4A-8D95-7EFF74B291A3}" type="slidenum">
              <a:rPr lang="en-US" smtClean="0"/>
              <a:t>‹#›</a:t>
            </a:fld>
            <a:endParaRPr lang="en-US"/>
          </a:p>
        </p:txBody>
      </p:sp>
    </p:spTree>
    <p:extLst>
      <p:ext uri="{BB962C8B-B14F-4D97-AF65-F5344CB8AC3E}">
        <p14:creationId xmlns:p14="http://schemas.microsoft.com/office/powerpoint/2010/main" val="526409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mailto:EPRCustomerService@defra.gov.uk"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up, coffee, table, indoor&#10;&#10;Description automatically generated">
            <a:extLst>
              <a:ext uri="{FF2B5EF4-FFF2-40B4-BE49-F238E27FC236}">
                <a16:creationId xmlns:a16="http://schemas.microsoft.com/office/drawing/2014/main" id="{F08760E0-1E9B-004D-86B3-47458B66EB51}"/>
              </a:ext>
            </a:extLst>
          </p:cNvPr>
          <p:cNvPicPr>
            <a:picLocks noChangeAspect="1"/>
          </p:cNvPicPr>
          <p:nvPr/>
        </p:nvPicPr>
        <p:blipFill>
          <a:blip r:embed="rId2"/>
          <a:stretch>
            <a:fillRect/>
          </a:stretch>
        </p:blipFill>
        <p:spPr>
          <a:xfrm>
            <a:off x="-92619" y="0"/>
            <a:ext cx="12185650" cy="6858000"/>
          </a:xfrm>
          <a:prstGeom prst="rect">
            <a:avLst/>
          </a:prstGeom>
        </p:spPr>
      </p:pic>
      <p:pic>
        <p:nvPicPr>
          <p:cNvPr id="5" name="Picture 4" descr="Icon&#10;&#10;Description automatically generated with medium confidence">
            <a:extLst>
              <a:ext uri="{FF2B5EF4-FFF2-40B4-BE49-F238E27FC236}">
                <a16:creationId xmlns:a16="http://schemas.microsoft.com/office/drawing/2014/main" id="{C27A2AE8-47DC-E44A-A421-9E6F70F07636}"/>
              </a:ext>
            </a:extLst>
          </p:cNvPr>
          <p:cNvPicPr>
            <a:picLocks noChangeAspect="1"/>
          </p:cNvPicPr>
          <p:nvPr/>
        </p:nvPicPr>
        <p:blipFill>
          <a:blip r:embed="rId3"/>
          <a:stretch>
            <a:fillRect/>
          </a:stretch>
        </p:blipFill>
        <p:spPr>
          <a:xfrm>
            <a:off x="496892" y="1801574"/>
            <a:ext cx="3564131" cy="1046423"/>
          </a:xfrm>
          <a:prstGeom prst="rect">
            <a:avLst/>
          </a:prstGeom>
        </p:spPr>
      </p:pic>
      <p:sp>
        <p:nvSpPr>
          <p:cNvPr id="6" name="TextBox 5">
            <a:extLst>
              <a:ext uri="{FF2B5EF4-FFF2-40B4-BE49-F238E27FC236}">
                <a16:creationId xmlns:a16="http://schemas.microsoft.com/office/drawing/2014/main" id="{EB2976E7-EF73-924D-821A-CA04FFD78A22}"/>
              </a:ext>
            </a:extLst>
          </p:cNvPr>
          <p:cNvSpPr txBox="1"/>
          <p:nvPr/>
        </p:nvSpPr>
        <p:spPr>
          <a:xfrm>
            <a:off x="1510488" y="3192755"/>
            <a:ext cx="3619962" cy="954107"/>
          </a:xfrm>
          <a:prstGeom prst="rect">
            <a:avLst/>
          </a:prstGeom>
          <a:noFill/>
        </p:spPr>
        <p:txBody>
          <a:bodyPr wrap="square" rtlCol="0">
            <a:spAutoFit/>
          </a:bodyPr>
          <a:lstStyle/>
          <a:p>
            <a:r>
              <a:rPr lang="en-US" sz="2800" dirty="0">
                <a:solidFill>
                  <a:srgbClr val="C8B568"/>
                </a:solidFill>
              </a:rPr>
              <a:t>Sustainability Committee Meeting</a:t>
            </a:r>
          </a:p>
        </p:txBody>
      </p:sp>
      <p:sp>
        <p:nvSpPr>
          <p:cNvPr id="8" name="TextBox 7">
            <a:extLst>
              <a:ext uri="{FF2B5EF4-FFF2-40B4-BE49-F238E27FC236}">
                <a16:creationId xmlns:a16="http://schemas.microsoft.com/office/drawing/2014/main" id="{EB2976E7-EF73-924D-821A-CA04FFD78A22}"/>
              </a:ext>
            </a:extLst>
          </p:cNvPr>
          <p:cNvSpPr txBox="1"/>
          <p:nvPr/>
        </p:nvSpPr>
        <p:spPr>
          <a:xfrm>
            <a:off x="1472965" y="4677293"/>
            <a:ext cx="3619962" cy="830997"/>
          </a:xfrm>
          <a:prstGeom prst="rect">
            <a:avLst/>
          </a:prstGeom>
          <a:noFill/>
        </p:spPr>
        <p:txBody>
          <a:bodyPr wrap="square" rtlCol="0">
            <a:spAutoFit/>
          </a:bodyPr>
          <a:lstStyle/>
          <a:p>
            <a:r>
              <a:rPr lang="en-US" sz="1600" dirty="0">
                <a:solidFill>
                  <a:srgbClr val="535487"/>
                </a:solidFill>
                <a:latin typeface="+mj-lt"/>
              </a:rPr>
              <a:t>7</a:t>
            </a:r>
            <a:r>
              <a:rPr lang="en-US" sz="1600" baseline="30000" dirty="0">
                <a:solidFill>
                  <a:srgbClr val="535487"/>
                </a:solidFill>
                <a:latin typeface="+mj-lt"/>
              </a:rPr>
              <a:t>th</a:t>
            </a:r>
            <a:r>
              <a:rPr lang="en-US" sz="1600" dirty="0">
                <a:solidFill>
                  <a:srgbClr val="535487"/>
                </a:solidFill>
                <a:latin typeface="+mj-lt"/>
              </a:rPr>
              <a:t> March 2024</a:t>
            </a:r>
          </a:p>
          <a:p>
            <a:endParaRPr lang="en-US" sz="1600" dirty="0">
              <a:solidFill>
                <a:srgbClr val="000000"/>
              </a:solidFill>
              <a:latin typeface="+mj-lt"/>
            </a:endParaRPr>
          </a:p>
          <a:p>
            <a:r>
              <a:rPr lang="en-US" sz="1600" dirty="0">
                <a:solidFill>
                  <a:srgbClr val="000000"/>
                </a:solidFill>
                <a:latin typeface="+mj-lt"/>
              </a:rPr>
              <a:t>      </a:t>
            </a:r>
          </a:p>
        </p:txBody>
      </p:sp>
      <p:pic>
        <p:nvPicPr>
          <p:cNvPr id="9" name="Picture 8" descr="Logo, icon&#10;&#10;Description automatically generated">
            <a:extLst>
              <a:ext uri="{FF2B5EF4-FFF2-40B4-BE49-F238E27FC236}">
                <a16:creationId xmlns:a16="http://schemas.microsoft.com/office/drawing/2014/main" id="{A8EBC761-2A28-41C6-B13F-7E5E2E56CA88}"/>
              </a:ext>
            </a:extLst>
          </p:cNvPr>
          <p:cNvPicPr>
            <a:picLocks noChangeAspect="1"/>
          </p:cNvPicPr>
          <p:nvPr/>
        </p:nvPicPr>
        <p:blipFill>
          <a:blip r:embed="rId4"/>
          <a:stretch>
            <a:fillRect/>
          </a:stretch>
        </p:blipFill>
        <p:spPr>
          <a:xfrm>
            <a:off x="1510488" y="5224744"/>
            <a:ext cx="283546" cy="283546"/>
          </a:xfrm>
          <a:prstGeom prst="rect">
            <a:avLst/>
          </a:prstGeom>
        </p:spPr>
      </p:pic>
      <p:pic>
        <p:nvPicPr>
          <p:cNvPr id="10" name="Picture 9" descr="Icon&#10;&#10;Description automatically generated">
            <a:extLst>
              <a:ext uri="{FF2B5EF4-FFF2-40B4-BE49-F238E27FC236}">
                <a16:creationId xmlns:a16="http://schemas.microsoft.com/office/drawing/2014/main" id="{491CBF51-BE35-45D2-BB3F-FD3A29BCA999}"/>
              </a:ext>
            </a:extLst>
          </p:cNvPr>
          <p:cNvPicPr>
            <a:picLocks noChangeAspect="1"/>
          </p:cNvPicPr>
          <p:nvPr/>
        </p:nvPicPr>
        <p:blipFill>
          <a:blip r:embed="rId5"/>
          <a:stretch>
            <a:fillRect/>
          </a:stretch>
        </p:blipFill>
        <p:spPr>
          <a:xfrm>
            <a:off x="1995410" y="5224744"/>
            <a:ext cx="283547" cy="283547"/>
          </a:xfrm>
          <a:prstGeom prst="rect">
            <a:avLst/>
          </a:prstGeom>
        </p:spPr>
      </p:pic>
    </p:spTree>
    <p:extLst>
      <p:ext uri="{BB962C8B-B14F-4D97-AF65-F5344CB8AC3E}">
        <p14:creationId xmlns:p14="http://schemas.microsoft.com/office/powerpoint/2010/main" val="46847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811113" cy="1077218"/>
          </a:xfrm>
          <a:prstGeom prst="rect">
            <a:avLst/>
          </a:prstGeom>
          <a:noFill/>
        </p:spPr>
        <p:txBody>
          <a:bodyPr wrap="square" rtlCol="0">
            <a:spAutoFit/>
          </a:bodyPr>
          <a:lstStyle/>
          <a:p>
            <a:pPr algn="ctr"/>
            <a:r>
              <a:rPr lang="en-US" sz="3200" b="1" u="sng" dirty="0">
                <a:solidFill>
                  <a:srgbClr val="535487"/>
                </a:solidFill>
              </a:rPr>
              <a:t>EPR Update  </a:t>
            </a:r>
          </a:p>
          <a:p>
            <a:pPr algn="ctr"/>
            <a:endParaRPr lang="en-GB" sz="3200" b="1" u="sng" dirty="0">
              <a:solidFill>
                <a:srgbClr val="535487"/>
              </a:solidFill>
            </a:endParaRPr>
          </a:p>
        </p:txBody>
      </p:sp>
      <p:sp>
        <p:nvSpPr>
          <p:cNvPr id="3" name="TextBox 2">
            <a:extLst>
              <a:ext uri="{FF2B5EF4-FFF2-40B4-BE49-F238E27FC236}">
                <a16:creationId xmlns:a16="http://schemas.microsoft.com/office/drawing/2014/main" id="{2047BB1E-B5A8-4F40-A310-4AED8BB5DBFE}"/>
              </a:ext>
            </a:extLst>
          </p:cNvPr>
          <p:cNvSpPr txBox="1"/>
          <p:nvPr/>
        </p:nvSpPr>
        <p:spPr>
          <a:xfrm>
            <a:off x="1170235" y="1467729"/>
            <a:ext cx="9081856" cy="4586640"/>
          </a:xfrm>
          <a:prstGeom prst="rect">
            <a:avLst/>
          </a:prstGeom>
          <a:noFill/>
        </p:spPr>
        <p:txBody>
          <a:bodyPr wrap="square" rtlCol="0">
            <a:spAutoFit/>
          </a:bodyPr>
          <a:lstStyle/>
          <a:p>
            <a:r>
              <a:rPr lang="en-US" sz="1800" b="1" i="0" u="none" strike="noStrike" baseline="0" dirty="0">
                <a:solidFill>
                  <a:srgbClr val="000000"/>
                </a:solidFill>
                <a:latin typeface="Calibri" panose="020F0502020204030204" pitchFamily="34" charset="0"/>
              </a:rPr>
              <a:t>Data Submission</a:t>
            </a:r>
          </a:p>
          <a:p>
            <a:endParaRPr lang="en-US" b="1" dirty="0">
              <a:solidFill>
                <a:srgbClr val="000000"/>
              </a:solidFill>
              <a:latin typeface="Calibri" panose="020F0502020204030204" pitchFamily="34" charset="0"/>
            </a:endParaRPr>
          </a:p>
          <a:p>
            <a:pPr marL="285750" indent="-285750">
              <a:buFont typeface="Arial" panose="020B0604020202020204" pitchFamily="34" charset="0"/>
              <a:buChar char="•"/>
            </a:pPr>
            <a:r>
              <a:rPr lang="en-US" dirty="0">
                <a:solidFill>
                  <a:srgbClr val="000000"/>
                </a:solidFill>
                <a:latin typeface="Calibri" panose="020F0502020204030204" pitchFamily="34" charset="0"/>
              </a:rPr>
              <a:t>Reporting obligation on large producers for 2023 data (Jan-Jun &amp; Jul-Dec)</a:t>
            </a:r>
          </a:p>
          <a:p>
            <a:pPr marL="285750" indent="-285750">
              <a:buFont typeface="Arial" panose="020B0604020202020204" pitchFamily="34" charset="0"/>
              <a:buChar char="•"/>
            </a:pPr>
            <a:r>
              <a:rPr lang="en-US" sz="1800" b="0" i="0" u="none" strike="noStrike" baseline="0" dirty="0">
                <a:solidFill>
                  <a:srgbClr val="000000"/>
                </a:solidFill>
                <a:latin typeface="Calibri" panose="020F0502020204030204" pitchFamily="34" charset="0"/>
              </a:rPr>
              <a:t>Currently 5125 enrolled producers but less than half have submitted data</a:t>
            </a:r>
          </a:p>
          <a:p>
            <a:pPr marL="285750" indent="-285750">
              <a:buFont typeface="Arial" panose="020B0604020202020204" pitchFamily="34" charset="0"/>
              <a:buChar char="•"/>
            </a:pPr>
            <a:r>
              <a:rPr lang="en-US" dirty="0">
                <a:solidFill>
                  <a:srgbClr val="000000"/>
                </a:solidFill>
                <a:latin typeface="Calibri" panose="020F0502020204030204" pitchFamily="34" charset="0"/>
              </a:rPr>
              <a:t>Only 1744 have </a:t>
            </a:r>
            <a:r>
              <a:rPr lang="en-US" dirty="0" err="1">
                <a:solidFill>
                  <a:srgbClr val="000000"/>
                </a:solidFill>
                <a:latin typeface="Calibri" panose="020F0502020204030204" pitchFamily="34" charset="0"/>
              </a:rPr>
              <a:t>registerd</a:t>
            </a:r>
            <a:r>
              <a:rPr lang="en-US" dirty="0">
                <a:solidFill>
                  <a:srgbClr val="000000"/>
                </a:solidFill>
                <a:latin typeface="Calibri" panose="020F0502020204030204" pitchFamily="34" charset="0"/>
              </a:rPr>
              <a:t> details and been validated</a:t>
            </a:r>
          </a:p>
          <a:p>
            <a:pPr marL="285750" indent="-285750">
              <a:buFont typeface="Arial" panose="020B0604020202020204" pitchFamily="34" charset="0"/>
              <a:buChar char="•"/>
            </a:pPr>
            <a:r>
              <a:rPr lang="en-US" sz="1800" b="0" i="0" u="none" strike="noStrike" baseline="0" dirty="0">
                <a:solidFill>
                  <a:srgbClr val="000000"/>
                </a:solidFill>
                <a:latin typeface="Calibri" panose="020F0502020204030204" pitchFamily="34" charset="0"/>
              </a:rPr>
              <a:t>No enforcement action this year for late submission (between 1</a:t>
            </a:r>
            <a:r>
              <a:rPr lang="en-US" sz="1800" b="0" i="0" u="none" strike="noStrike" baseline="30000" dirty="0">
                <a:solidFill>
                  <a:srgbClr val="000000"/>
                </a:solidFill>
                <a:latin typeface="Calibri" panose="020F0502020204030204" pitchFamily="34" charset="0"/>
              </a:rPr>
              <a:t>st</a:t>
            </a:r>
            <a:r>
              <a:rPr lang="en-US" sz="1800" b="0" i="0" u="none" strike="noStrike" baseline="0" dirty="0">
                <a:solidFill>
                  <a:srgbClr val="000000"/>
                </a:solidFill>
                <a:latin typeface="Calibri" panose="020F0502020204030204" pitchFamily="34" charset="0"/>
              </a:rPr>
              <a:t> </a:t>
            </a:r>
            <a:r>
              <a:rPr lang="en-US" dirty="0">
                <a:solidFill>
                  <a:srgbClr val="000000"/>
                </a:solidFill>
                <a:latin typeface="Calibri" panose="020F0502020204030204" pitchFamily="34" charset="0"/>
              </a:rPr>
              <a:t>April &amp; 31</a:t>
            </a:r>
            <a:r>
              <a:rPr lang="en-US" baseline="30000" dirty="0">
                <a:solidFill>
                  <a:srgbClr val="000000"/>
                </a:solidFill>
                <a:latin typeface="Calibri" panose="020F0502020204030204" pitchFamily="34" charset="0"/>
              </a:rPr>
              <a:t>st</a:t>
            </a:r>
            <a:r>
              <a:rPr lang="en-US" dirty="0">
                <a:solidFill>
                  <a:srgbClr val="000000"/>
                </a:solidFill>
                <a:latin typeface="Calibri" panose="020F0502020204030204" pitchFamily="34" charset="0"/>
              </a:rPr>
              <a:t> May)</a:t>
            </a:r>
          </a:p>
          <a:p>
            <a:pPr marL="285750" indent="-285750">
              <a:buFont typeface="Arial" panose="020B0604020202020204" pitchFamily="34" charset="0"/>
              <a:buChar char="•"/>
            </a:pPr>
            <a:endParaRPr lang="en-US" sz="18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en-US" dirty="0">
                <a:solidFill>
                  <a:srgbClr val="000000"/>
                </a:solidFill>
                <a:latin typeface="Calibri" panose="020F0502020204030204" pitchFamily="34" charset="0"/>
              </a:rPr>
              <a:t>EPR Helpdesk – 0300 060 0002</a:t>
            </a:r>
          </a:p>
          <a:p>
            <a:pPr marL="285750" indent="-285750">
              <a:buFont typeface="Arial" panose="020B0604020202020204" pitchFamily="34" charset="0"/>
              <a:buChar char="•"/>
            </a:pPr>
            <a:r>
              <a:rPr lang="en-US" sz="1800" b="0" i="0" u="none" strike="noStrike" baseline="0" dirty="0">
                <a:solidFill>
                  <a:srgbClr val="000000"/>
                </a:solidFill>
                <a:latin typeface="Calibri" panose="020F0502020204030204" pitchFamily="34" charset="0"/>
                <a:hlinkClick r:id="rId3"/>
              </a:rPr>
              <a:t>EPRCustomerService@defra.gov.uk</a:t>
            </a:r>
            <a:r>
              <a:rPr lang="en-US" sz="1800" b="0" i="0" u="none" strike="noStrike" baseline="0" dirty="0">
                <a:solidFill>
                  <a:srgbClr val="000000"/>
                </a:solidFill>
                <a:latin typeface="Calibri" panose="020F0502020204030204" pitchFamily="34" charset="0"/>
              </a:rPr>
              <a:t> </a:t>
            </a:r>
          </a:p>
          <a:p>
            <a:pPr marL="285750" indent="-285750">
              <a:buFont typeface="Arial" panose="020B0604020202020204" pitchFamily="34" charset="0"/>
              <a:buChar char="•"/>
            </a:pPr>
            <a:endParaRPr lang="en-US" dirty="0">
              <a:solidFill>
                <a:srgbClr val="000000"/>
              </a:solidFill>
              <a:latin typeface="Calibri" panose="020F0502020204030204" pitchFamily="34" charset="0"/>
            </a:endParaRPr>
          </a:p>
          <a:p>
            <a:pPr marL="285750" indent="-285750">
              <a:buFont typeface="Arial" panose="020B0604020202020204" pitchFamily="34" charset="0"/>
              <a:buChar char="•"/>
            </a:pPr>
            <a:r>
              <a:rPr lang="en-US" sz="1800" b="0" i="0" u="none" strike="noStrike" baseline="0" dirty="0">
                <a:solidFill>
                  <a:srgbClr val="000000"/>
                </a:solidFill>
                <a:latin typeface="Calibri" panose="020F0502020204030204" pitchFamily="34" charset="0"/>
              </a:rPr>
              <a:t>Scheme Administrator now in place and FDF leading PRO bid – 80% of </a:t>
            </a:r>
            <a:r>
              <a:rPr lang="en-US" dirty="0">
                <a:solidFill>
                  <a:srgbClr val="000000"/>
                </a:solidFill>
                <a:latin typeface="Calibri" panose="020F0502020204030204" pitchFamily="34" charset="0"/>
              </a:rPr>
              <a:t>packaging in food &amp; drink sector</a:t>
            </a:r>
            <a:r>
              <a:rPr lang="en-US" sz="1800" b="0" i="0" u="none" strike="noStrike" baseline="0" dirty="0">
                <a:solidFill>
                  <a:srgbClr val="000000"/>
                </a:solidFill>
                <a:latin typeface="Calibri" panose="020F0502020204030204" pitchFamily="34" charset="0"/>
              </a:rPr>
              <a:t>.  Other sectors looking to gain representation (electrics, construction</a:t>
            </a:r>
            <a:r>
              <a:rPr lang="en-US" sz="1800" b="0" i="0" u="none" strike="noStrike" baseline="0">
                <a:solidFill>
                  <a:srgbClr val="000000"/>
                </a:solidFill>
                <a:latin typeface="Calibri" panose="020F0502020204030204" pitchFamily="34" charset="0"/>
              </a:rPr>
              <a:t>, cosmetics)</a:t>
            </a:r>
            <a:r>
              <a:rPr lang="en-US" sz="1800" b="0" i="0" u="none" strike="noStrike" baseline="0" dirty="0">
                <a:solidFill>
                  <a:srgbClr val="000000"/>
                </a:solidFill>
                <a:latin typeface="Calibri" panose="020F0502020204030204" pitchFamily="34" charset="0"/>
              </a:rPr>
              <a:t>	</a:t>
            </a:r>
          </a:p>
          <a:p>
            <a:r>
              <a:rPr lang="en-US" sz="1800" b="0" i="0" u="none" strike="noStrike" baseline="0" dirty="0">
                <a:solidFill>
                  <a:srgbClr val="000000"/>
                </a:solidFill>
                <a:latin typeface="Calibri" panose="020F0502020204030204" pitchFamily="34" charset="0"/>
              </a:rPr>
              <a:t> </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489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10;&#10;Description automatically generated">
            <a:extLst>
              <a:ext uri="{FF2B5EF4-FFF2-40B4-BE49-F238E27FC236}">
                <a16:creationId xmlns:a16="http://schemas.microsoft.com/office/drawing/2014/main" id="{0E6920F6-6983-B945-A6D7-4CD52EC06EA4}"/>
              </a:ext>
            </a:extLst>
          </p:cNvPr>
          <p:cNvPicPr>
            <a:picLocks noChangeAspect="1"/>
          </p:cNvPicPr>
          <p:nvPr/>
        </p:nvPicPr>
        <p:blipFill>
          <a:blip r:embed="rId2"/>
          <a:stretch>
            <a:fillRect/>
          </a:stretch>
        </p:blipFill>
        <p:spPr>
          <a:xfrm>
            <a:off x="3175" y="0"/>
            <a:ext cx="12185650" cy="6858000"/>
          </a:xfrm>
          <a:prstGeom prst="rect">
            <a:avLst/>
          </a:prstGeom>
        </p:spPr>
      </p:pic>
      <p:pic>
        <p:nvPicPr>
          <p:cNvPr id="4" name="Picture 3" descr="Shape&#10;&#10;Description automatically generated">
            <a:extLst>
              <a:ext uri="{FF2B5EF4-FFF2-40B4-BE49-F238E27FC236}">
                <a16:creationId xmlns:a16="http://schemas.microsoft.com/office/drawing/2014/main" id="{6F82B403-7F69-C94C-8615-6EB4E414DF47}"/>
              </a:ext>
            </a:extLst>
          </p:cNvPr>
          <p:cNvPicPr>
            <a:picLocks noChangeAspect="1"/>
          </p:cNvPicPr>
          <p:nvPr/>
        </p:nvPicPr>
        <p:blipFill>
          <a:blip r:embed="rId3">
            <a:alphaModFix amt="80000"/>
          </a:blip>
          <a:stretch>
            <a:fillRect/>
          </a:stretch>
        </p:blipFill>
        <p:spPr>
          <a:xfrm>
            <a:off x="0" y="0"/>
            <a:ext cx="7775448" cy="6858000"/>
          </a:xfrm>
          <a:prstGeom prst="rect">
            <a:avLst/>
          </a:prstGeom>
        </p:spPr>
      </p:pic>
      <p:sp>
        <p:nvSpPr>
          <p:cNvPr id="5" name="TextBox 4">
            <a:extLst>
              <a:ext uri="{FF2B5EF4-FFF2-40B4-BE49-F238E27FC236}">
                <a16:creationId xmlns:a16="http://schemas.microsoft.com/office/drawing/2014/main" id="{90E85528-2249-B243-8244-975BD49EEA59}"/>
              </a:ext>
            </a:extLst>
          </p:cNvPr>
          <p:cNvSpPr txBox="1"/>
          <p:nvPr/>
        </p:nvSpPr>
        <p:spPr>
          <a:xfrm>
            <a:off x="1077542" y="1826162"/>
            <a:ext cx="4439749" cy="477054"/>
          </a:xfrm>
          <a:prstGeom prst="rect">
            <a:avLst/>
          </a:prstGeom>
          <a:noFill/>
        </p:spPr>
        <p:txBody>
          <a:bodyPr wrap="square" rtlCol="0">
            <a:spAutoFit/>
          </a:bodyPr>
          <a:lstStyle/>
          <a:p>
            <a:r>
              <a:rPr lang="en-US" sz="2500" dirty="0">
                <a:solidFill>
                  <a:schemeClr val="bg1">
                    <a:lumMod val="95000"/>
                  </a:schemeClr>
                </a:solidFill>
              </a:rPr>
              <a:t>Agenda:</a:t>
            </a:r>
          </a:p>
        </p:txBody>
      </p:sp>
      <p:sp>
        <p:nvSpPr>
          <p:cNvPr id="11" name="TextBox 10">
            <a:extLst>
              <a:ext uri="{FF2B5EF4-FFF2-40B4-BE49-F238E27FC236}">
                <a16:creationId xmlns:a16="http://schemas.microsoft.com/office/drawing/2014/main" id="{991EFB7F-AD95-1E43-95F2-71DC961CBF71}"/>
              </a:ext>
            </a:extLst>
          </p:cNvPr>
          <p:cNvSpPr txBox="1"/>
          <p:nvPr/>
        </p:nvSpPr>
        <p:spPr>
          <a:xfrm>
            <a:off x="1077543" y="2499980"/>
            <a:ext cx="4201124" cy="3754874"/>
          </a:xfrm>
          <a:prstGeom prst="rect">
            <a:avLst/>
          </a:prstGeom>
          <a:noFill/>
        </p:spPr>
        <p:txBody>
          <a:bodyPr wrap="square" rtlCol="0">
            <a:spAutoFit/>
          </a:bodyPr>
          <a:lstStyle/>
          <a:p>
            <a:r>
              <a:rPr lang="en-GB" sz="1600" dirty="0" err="1">
                <a:solidFill>
                  <a:schemeClr val="bg1"/>
                </a:solidFill>
                <a:latin typeface="+mj-lt"/>
              </a:rPr>
              <a:t>Ecosurety</a:t>
            </a:r>
            <a:r>
              <a:rPr lang="en-GB" sz="1600" dirty="0">
                <a:solidFill>
                  <a:schemeClr val="bg1"/>
                </a:solidFill>
                <a:latin typeface="+mj-lt"/>
              </a:rPr>
              <a:t> Presentation</a:t>
            </a:r>
          </a:p>
          <a:p>
            <a:endParaRPr lang="en-GB" sz="1600" dirty="0">
              <a:solidFill>
                <a:schemeClr val="bg1"/>
              </a:solidFill>
              <a:latin typeface="+mj-lt"/>
            </a:endParaRPr>
          </a:p>
          <a:p>
            <a:r>
              <a:rPr lang="en-GB" sz="1600" dirty="0">
                <a:solidFill>
                  <a:schemeClr val="bg1"/>
                </a:solidFill>
                <a:latin typeface="+mj-lt"/>
              </a:rPr>
              <a:t>Deforestation - UK &amp; EU</a:t>
            </a:r>
          </a:p>
          <a:p>
            <a:endParaRPr lang="en-GB" sz="1600" dirty="0">
              <a:solidFill>
                <a:schemeClr val="bg1"/>
              </a:solidFill>
              <a:latin typeface="+mj-lt"/>
            </a:endParaRPr>
          </a:p>
          <a:p>
            <a:r>
              <a:rPr lang="en-GB" sz="1600" dirty="0">
                <a:solidFill>
                  <a:schemeClr val="bg1"/>
                </a:solidFill>
                <a:latin typeface="+mj-lt"/>
              </a:rPr>
              <a:t>Environmental Labelling</a:t>
            </a:r>
          </a:p>
          <a:p>
            <a:endParaRPr lang="en-GB" sz="1600" dirty="0">
              <a:solidFill>
                <a:schemeClr val="bg1"/>
              </a:solidFill>
              <a:latin typeface="+mj-lt"/>
            </a:endParaRPr>
          </a:p>
          <a:p>
            <a:r>
              <a:rPr lang="en-GB" sz="1600" dirty="0">
                <a:solidFill>
                  <a:schemeClr val="bg1"/>
                </a:solidFill>
                <a:latin typeface="+mj-lt"/>
              </a:rPr>
              <a:t>EPR Update</a:t>
            </a:r>
          </a:p>
          <a:p>
            <a:endParaRPr lang="en-GB" sz="1600" dirty="0">
              <a:solidFill>
                <a:schemeClr val="bg1"/>
              </a:solidFill>
              <a:latin typeface="+mj-lt"/>
            </a:endParaRPr>
          </a:p>
          <a:p>
            <a:r>
              <a:rPr lang="en-GB" sz="1600" dirty="0">
                <a:solidFill>
                  <a:schemeClr val="bg1"/>
                </a:solidFill>
                <a:latin typeface="+mj-lt"/>
              </a:rPr>
              <a:t>ECF Activities</a:t>
            </a:r>
          </a:p>
          <a:p>
            <a:pPr marL="285750" indent="-285750">
              <a:buFont typeface="Wingdings" panose="05000000000000000000" pitchFamily="2" charset="2"/>
              <a:buChar char="Ø"/>
            </a:pPr>
            <a:r>
              <a:rPr lang="en-GB" sz="1600" dirty="0">
                <a:solidFill>
                  <a:schemeClr val="bg1"/>
                </a:solidFill>
                <a:latin typeface="+mj-lt"/>
              </a:rPr>
              <a:t>Green Claims Directive</a:t>
            </a:r>
          </a:p>
          <a:p>
            <a:pPr marL="285750" indent="-285750">
              <a:buFont typeface="Wingdings" panose="05000000000000000000" pitchFamily="2" charset="2"/>
              <a:buChar char="Ø"/>
            </a:pPr>
            <a:r>
              <a:rPr lang="en-GB" sz="1600" dirty="0">
                <a:solidFill>
                  <a:schemeClr val="bg1"/>
                </a:solidFill>
                <a:latin typeface="+mj-lt"/>
              </a:rPr>
              <a:t>Single Serve, LCA’s &amp; PEF</a:t>
            </a:r>
          </a:p>
          <a:p>
            <a:pPr marL="285750" indent="-285750">
              <a:buFont typeface="Wingdings" panose="05000000000000000000" pitchFamily="2" charset="2"/>
              <a:buChar char="Ø"/>
            </a:pPr>
            <a:r>
              <a:rPr lang="en-GB" sz="1600" dirty="0">
                <a:solidFill>
                  <a:schemeClr val="bg1"/>
                </a:solidFill>
                <a:latin typeface="+mj-lt"/>
              </a:rPr>
              <a:t>Forced Labour</a:t>
            </a:r>
          </a:p>
          <a:p>
            <a:endParaRPr lang="en-GB" sz="1600" dirty="0">
              <a:solidFill>
                <a:schemeClr val="bg1"/>
              </a:solidFill>
              <a:latin typeface="+mj-lt"/>
            </a:endParaRPr>
          </a:p>
          <a:p>
            <a:endParaRPr lang="en-GB" sz="1600" dirty="0">
              <a:solidFill>
                <a:schemeClr val="bg1"/>
              </a:solidFill>
              <a:latin typeface="+mj-lt"/>
            </a:endParaRPr>
          </a:p>
          <a:p>
            <a:endParaRPr lang="en-GB" sz="1400" dirty="0">
              <a:solidFill>
                <a:schemeClr val="bg1"/>
              </a:solidFill>
              <a:latin typeface="+mj-lt"/>
            </a:endParaRPr>
          </a:p>
        </p:txBody>
      </p:sp>
      <p:pic>
        <p:nvPicPr>
          <p:cNvPr id="12" name="Picture 11" descr="A picture containing text&#10;&#10;Description automatically generated">
            <a:extLst>
              <a:ext uri="{FF2B5EF4-FFF2-40B4-BE49-F238E27FC236}">
                <a16:creationId xmlns:a16="http://schemas.microsoft.com/office/drawing/2014/main" id="{924DC30D-6590-AB41-A80B-2213047B6B49}"/>
              </a:ext>
            </a:extLst>
          </p:cNvPr>
          <p:cNvPicPr>
            <a:picLocks noChangeAspect="1"/>
          </p:cNvPicPr>
          <p:nvPr/>
        </p:nvPicPr>
        <p:blipFill>
          <a:blip r:embed="rId4"/>
          <a:stretch>
            <a:fillRect/>
          </a:stretch>
        </p:blipFill>
        <p:spPr>
          <a:xfrm>
            <a:off x="452832" y="409270"/>
            <a:ext cx="2266947" cy="665572"/>
          </a:xfrm>
          <a:prstGeom prst="rect">
            <a:avLst/>
          </a:prstGeom>
        </p:spPr>
      </p:pic>
    </p:spTree>
    <p:extLst>
      <p:ext uri="{BB962C8B-B14F-4D97-AF65-F5344CB8AC3E}">
        <p14:creationId xmlns:p14="http://schemas.microsoft.com/office/powerpoint/2010/main" val="899873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585335" cy="1077218"/>
          </a:xfrm>
          <a:prstGeom prst="rect">
            <a:avLst/>
          </a:prstGeom>
          <a:noFill/>
        </p:spPr>
        <p:txBody>
          <a:bodyPr wrap="square" rtlCol="0">
            <a:spAutoFit/>
          </a:bodyPr>
          <a:lstStyle/>
          <a:p>
            <a:pPr algn="ctr"/>
            <a:r>
              <a:rPr lang="en-US" sz="3200" b="1" u="sng" dirty="0">
                <a:solidFill>
                  <a:srgbClr val="535487"/>
                </a:solidFill>
              </a:rPr>
              <a:t>Deforestation – EU </a:t>
            </a:r>
          </a:p>
          <a:p>
            <a:pPr algn="ctr"/>
            <a:endParaRPr lang="en-GB" sz="3200" b="1" u="sng" dirty="0">
              <a:solidFill>
                <a:srgbClr val="535487"/>
              </a:solidFill>
            </a:endParaRPr>
          </a:p>
        </p:txBody>
      </p:sp>
      <p:sp>
        <p:nvSpPr>
          <p:cNvPr id="3" name="TextBox 2">
            <a:extLst>
              <a:ext uri="{FF2B5EF4-FFF2-40B4-BE49-F238E27FC236}">
                <a16:creationId xmlns:a16="http://schemas.microsoft.com/office/drawing/2014/main" id="{2047BB1E-B5A8-4F40-A310-4AED8BB5DBFE}"/>
              </a:ext>
            </a:extLst>
          </p:cNvPr>
          <p:cNvSpPr txBox="1"/>
          <p:nvPr/>
        </p:nvSpPr>
        <p:spPr>
          <a:xfrm>
            <a:off x="1074198" y="1482328"/>
            <a:ext cx="9081856" cy="5816977"/>
          </a:xfrm>
          <a:prstGeom prst="rect">
            <a:avLst/>
          </a:prstGeom>
          <a:noFill/>
        </p:spPr>
        <p:txBody>
          <a:bodyPr wrap="square" rtlCol="0">
            <a:spAutoFit/>
          </a:bodyPr>
          <a:lstStyle/>
          <a:p>
            <a:endParaRPr lang="en-US" sz="2400" dirty="0"/>
          </a:p>
          <a:p>
            <a:pPr marL="285750" indent="-285750">
              <a:buFont typeface="Courier New" panose="02070309020205020404" pitchFamily="49" charset="0"/>
              <a:buChar char="o"/>
            </a:pPr>
            <a:r>
              <a:rPr lang="en-US" sz="2000" dirty="0"/>
              <a:t>Information System pilot scheme – challenges remain</a:t>
            </a:r>
          </a:p>
          <a:p>
            <a:pPr marL="285750" indent="-285750">
              <a:buFont typeface="Courier New" panose="02070309020205020404" pitchFamily="49" charset="0"/>
              <a:buChar char="o"/>
            </a:pPr>
            <a:endParaRPr lang="en-US" sz="1200" dirty="0"/>
          </a:p>
          <a:p>
            <a:pPr marL="285750" indent="-285750">
              <a:buFont typeface="Courier New" panose="02070309020205020404" pitchFamily="49" charset="0"/>
              <a:buChar char="o"/>
            </a:pPr>
            <a:r>
              <a:rPr lang="en-US" sz="2000" dirty="0"/>
              <a:t>No further pilots planned at this stage</a:t>
            </a:r>
          </a:p>
          <a:p>
            <a:pPr marL="285750" indent="-285750">
              <a:buFont typeface="Courier New" panose="02070309020205020404" pitchFamily="49" charset="0"/>
              <a:buChar char="o"/>
            </a:pPr>
            <a:endParaRPr lang="en-US" sz="1200" dirty="0"/>
          </a:p>
          <a:p>
            <a:pPr marL="285750" indent="-285750">
              <a:buFont typeface="Courier New" panose="02070309020205020404" pitchFamily="49" charset="0"/>
              <a:buChar char="o"/>
            </a:pPr>
            <a:r>
              <a:rPr lang="en-US" sz="2000" dirty="0"/>
              <a:t>Data uploads and level of manual uploads biggest problem</a:t>
            </a:r>
          </a:p>
          <a:p>
            <a:pPr marL="285750" indent="-285750">
              <a:buFont typeface="Courier New" panose="02070309020205020404" pitchFamily="49" charset="0"/>
              <a:buChar char="o"/>
            </a:pPr>
            <a:endParaRPr lang="en-US" sz="1200" dirty="0"/>
          </a:p>
          <a:p>
            <a:pPr marL="285750" indent="-285750">
              <a:buFont typeface="Courier New" panose="02070309020205020404" pitchFamily="49" charset="0"/>
              <a:buChar char="o"/>
            </a:pPr>
            <a:r>
              <a:rPr lang="en-US" sz="2000" dirty="0"/>
              <a:t>Still a number of MS with no confirmed competent authority</a:t>
            </a:r>
          </a:p>
          <a:p>
            <a:pPr marL="285750" indent="-285750">
              <a:buFont typeface="Courier New" panose="02070309020205020404" pitchFamily="49" charset="0"/>
              <a:buChar char="o"/>
            </a:pPr>
            <a:endParaRPr lang="en-US" sz="1200" dirty="0"/>
          </a:p>
          <a:p>
            <a:pPr marL="285750" indent="-285750">
              <a:buFont typeface="Courier New" panose="02070309020205020404" pitchFamily="49" charset="0"/>
              <a:buChar char="o"/>
            </a:pPr>
            <a:r>
              <a:rPr lang="en-US" sz="2000" dirty="0"/>
              <a:t>Many MS still not clear and their responsibilities</a:t>
            </a:r>
          </a:p>
          <a:p>
            <a:pPr marL="285750" indent="-285750">
              <a:buFont typeface="Courier New" panose="02070309020205020404" pitchFamily="49" charset="0"/>
              <a:buChar char="o"/>
            </a:pPr>
            <a:endParaRPr lang="en-US" sz="1200" dirty="0"/>
          </a:p>
          <a:p>
            <a:pPr marL="285750" indent="-285750">
              <a:buFont typeface="Courier New" panose="02070309020205020404" pitchFamily="49" charset="0"/>
              <a:buChar char="o"/>
            </a:pPr>
            <a:r>
              <a:rPr lang="en-US" sz="2000" dirty="0"/>
              <a:t>Further Q&amp;A within next month</a:t>
            </a:r>
          </a:p>
          <a:p>
            <a:pPr marL="285750" indent="-285750">
              <a:buFont typeface="Courier New" panose="02070309020205020404" pitchFamily="49" charset="0"/>
              <a:buChar char="o"/>
            </a:pPr>
            <a:endParaRPr lang="en-US" sz="1200" dirty="0"/>
          </a:p>
          <a:p>
            <a:pPr marL="285750" indent="-285750">
              <a:buFont typeface="Courier New" panose="02070309020205020404" pitchFamily="49" charset="0"/>
              <a:buChar char="o"/>
            </a:pPr>
            <a:r>
              <a:rPr lang="en-US" sz="2000" dirty="0"/>
              <a:t>Guidance from EU expected by end June</a:t>
            </a:r>
          </a:p>
          <a:p>
            <a:pPr marL="285750" indent="-285750">
              <a:buFont typeface="Courier New" panose="02070309020205020404" pitchFamily="49" charset="0"/>
              <a:buChar char="o"/>
            </a:pPr>
            <a:endParaRPr lang="en-US" sz="1200" dirty="0"/>
          </a:p>
          <a:p>
            <a:pPr marL="285750" indent="-285750">
              <a:buFont typeface="Courier New" panose="02070309020205020404" pitchFamily="49" charset="0"/>
              <a:buChar char="o"/>
            </a:pPr>
            <a:r>
              <a:rPr lang="en-US" sz="2000" dirty="0"/>
              <a:t>Pressure increasing for delay or amended implementation</a:t>
            </a:r>
          </a:p>
          <a:p>
            <a:endParaRPr lang="en-US" sz="2400" dirty="0"/>
          </a:p>
          <a:p>
            <a:endParaRPr lang="en-US" sz="2400" dirty="0"/>
          </a:p>
          <a:p>
            <a:endParaRPr lang="en-US" sz="2400" dirty="0"/>
          </a:p>
          <a:p>
            <a:endParaRPr lang="en-GB" sz="2400" dirty="0"/>
          </a:p>
        </p:txBody>
      </p:sp>
    </p:spTree>
    <p:extLst>
      <p:ext uri="{BB962C8B-B14F-4D97-AF65-F5344CB8AC3E}">
        <p14:creationId xmlns:p14="http://schemas.microsoft.com/office/powerpoint/2010/main" val="70590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585335" cy="1077218"/>
          </a:xfrm>
          <a:prstGeom prst="rect">
            <a:avLst/>
          </a:prstGeom>
          <a:noFill/>
        </p:spPr>
        <p:txBody>
          <a:bodyPr wrap="square" rtlCol="0">
            <a:spAutoFit/>
          </a:bodyPr>
          <a:lstStyle/>
          <a:p>
            <a:pPr algn="ctr"/>
            <a:r>
              <a:rPr lang="en-US" sz="3200" b="1" u="sng" dirty="0">
                <a:solidFill>
                  <a:srgbClr val="535487"/>
                </a:solidFill>
              </a:rPr>
              <a:t>Deforestation – UK </a:t>
            </a:r>
          </a:p>
          <a:p>
            <a:pPr algn="ctr"/>
            <a:endParaRPr lang="en-GB" sz="3200" b="1" u="sng" dirty="0">
              <a:solidFill>
                <a:srgbClr val="535487"/>
              </a:solidFill>
            </a:endParaRPr>
          </a:p>
        </p:txBody>
      </p:sp>
      <p:sp>
        <p:nvSpPr>
          <p:cNvPr id="3" name="TextBox 2">
            <a:extLst>
              <a:ext uri="{FF2B5EF4-FFF2-40B4-BE49-F238E27FC236}">
                <a16:creationId xmlns:a16="http://schemas.microsoft.com/office/drawing/2014/main" id="{2047BB1E-B5A8-4F40-A310-4AED8BB5DBFE}"/>
              </a:ext>
            </a:extLst>
          </p:cNvPr>
          <p:cNvSpPr txBox="1"/>
          <p:nvPr/>
        </p:nvSpPr>
        <p:spPr>
          <a:xfrm>
            <a:off x="1074198" y="1482328"/>
            <a:ext cx="9081856" cy="4708981"/>
          </a:xfrm>
          <a:prstGeom prst="rect">
            <a:avLst/>
          </a:prstGeom>
          <a:noFill/>
        </p:spPr>
        <p:txBody>
          <a:bodyPr wrap="square" rtlCol="0">
            <a:spAutoFit/>
          </a:bodyPr>
          <a:lstStyle/>
          <a:p>
            <a:endParaRPr lang="en-US" sz="2400" dirty="0"/>
          </a:p>
          <a:p>
            <a:pPr marL="285750" indent="-285750">
              <a:buFont typeface="Courier New" panose="02070309020205020404" pitchFamily="49" charset="0"/>
              <a:buChar char="o"/>
            </a:pPr>
            <a:r>
              <a:rPr lang="en-US" sz="2000" dirty="0"/>
              <a:t>Work still on getting retailers together – slower progress</a:t>
            </a:r>
          </a:p>
          <a:p>
            <a:endParaRPr lang="en-US" sz="2000" dirty="0"/>
          </a:p>
          <a:p>
            <a:pPr marL="285750" indent="-285750">
              <a:buFont typeface="Courier New" panose="02070309020205020404" pitchFamily="49" charset="0"/>
              <a:buChar char="o"/>
            </a:pPr>
            <a:r>
              <a:rPr lang="en-US" sz="2000" dirty="0"/>
              <a:t>UK – statutory instrument still expected imminently, coffee not included</a:t>
            </a:r>
          </a:p>
          <a:p>
            <a:pPr marL="285750" indent="-285750">
              <a:buFont typeface="Courier New" panose="02070309020205020404" pitchFamily="49" charset="0"/>
              <a:buChar char="o"/>
            </a:pPr>
            <a:endParaRPr lang="en-US" sz="2000" dirty="0"/>
          </a:p>
          <a:p>
            <a:pPr marL="285750" indent="-285750">
              <a:buFont typeface="Courier New" panose="02070309020205020404" pitchFamily="49" charset="0"/>
              <a:buChar char="o"/>
            </a:pPr>
            <a:r>
              <a:rPr lang="en-US" sz="2000" dirty="0"/>
              <a:t>We understand coffee would be at least 2 years from inclusion</a:t>
            </a:r>
          </a:p>
          <a:p>
            <a:pPr marL="285750" indent="-285750">
              <a:buFont typeface="Courier New" panose="02070309020205020404" pitchFamily="49" charset="0"/>
              <a:buChar char="o"/>
            </a:pPr>
            <a:endParaRPr lang="en-US" sz="2000" dirty="0"/>
          </a:p>
          <a:p>
            <a:pPr marL="285750" indent="-285750">
              <a:buFont typeface="Courier New" panose="02070309020205020404" pitchFamily="49" charset="0"/>
              <a:buChar char="o"/>
            </a:pPr>
            <a:r>
              <a:rPr lang="en-US" sz="2000" dirty="0"/>
              <a:t>What are implications of this gap?</a:t>
            </a:r>
          </a:p>
          <a:p>
            <a:pPr marL="285750" indent="-285750">
              <a:buFont typeface="Courier New" panose="02070309020205020404" pitchFamily="49" charset="0"/>
              <a:buChar char="o"/>
            </a:pPr>
            <a:endParaRPr lang="en-US" sz="2000" dirty="0"/>
          </a:p>
          <a:p>
            <a:pPr marL="285750" indent="-285750">
              <a:buFont typeface="Courier New" panose="02070309020205020404" pitchFamily="49" charset="0"/>
              <a:buChar char="o"/>
            </a:pPr>
            <a:r>
              <a:rPr lang="en-US" sz="2000" dirty="0"/>
              <a:t>Are there benefits in being ahead of the curve?</a:t>
            </a:r>
          </a:p>
          <a:p>
            <a:pPr marL="285750" indent="-285750">
              <a:buFont typeface="Courier New" panose="02070309020205020404" pitchFamily="49" charset="0"/>
              <a:buChar char="o"/>
            </a:pPr>
            <a:endParaRPr lang="en-US" sz="2000" dirty="0"/>
          </a:p>
          <a:p>
            <a:endParaRPr lang="en-US" sz="2400" dirty="0"/>
          </a:p>
          <a:p>
            <a:endParaRPr lang="en-US" sz="2400" dirty="0"/>
          </a:p>
          <a:p>
            <a:endParaRPr lang="en-GB" sz="2400" dirty="0"/>
          </a:p>
        </p:txBody>
      </p:sp>
    </p:spTree>
    <p:extLst>
      <p:ext uri="{BB962C8B-B14F-4D97-AF65-F5344CB8AC3E}">
        <p14:creationId xmlns:p14="http://schemas.microsoft.com/office/powerpoint/2010/main" val="3785557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087735" cy="1569660"/>
          </a:xfrm>
          <a:prstGeom prst="rect">
            <a:avLst/>
          </a:prstGeom>
          <a:noFill/>
        </p:spPr>
        <p:txBody>
          <a:bodyPr wrap="square" rtlCol="0">
            <a:spAutoFit/>
          </a:bodyPr>
          <a:lstStyle/>
          <a:p>
            <a:pPr algn="ctr"/>
            <a:r>
              <a:rPr lang="en-US" sz="3200" b="1" u="sng">
                <a:solidFill>
                  <a:srgbClr val="535487"/>
                </a:solidFill>
              </a:rPr>
              <a:t>Environmental Labelling </a:t>
            </a:r>
            <a:endParaRPr lang="en-US" sz="3200" b="1" u="sng" dirty="0">
              <a:solidFill>
                <a:srgbClr val="535487"/>
              </a:solidFill>
            </a:endParaRPr>
          </a:p>
          <a:p>
            <a:pPr algn="ctr"/>
            <a:endParaRPr lang="en-GB" sz="3200" b="1" u="sng" dirty="0">
              <a:solidFill>
                <a:srgbClr val="535487"/>
              </a:solidFill>
            </a:endParaRPr>
          </a:p>
        </p:txBody>
      </p:sp>
      <p:graphicFrame>
        <p:nvGraphicFramePr>
          <p:cNvPr id="2" name="Object 1">
            <a:extLst>
              <a:ext uri="{FF2B5EF4-FFF2-40B4-BE49-F238E27FC236}">
                <a16:creationId xmlns:a16="http://schemas.microsoft.com/office/drawing/2014/main" id="{232C2A32-EDA2-221F-CBFC-0F1C55B3D55A}"/>
              </a:ext>
            </a:extLst>
          </p:cNvPr>
          <p:cNvGraphicFramePr>
            <a:graphicFrameLocks noChangeAspect="1"/>
          </p:cNvGraphicFramePr>
          <p:nvPr>
            <p:extLst>
              <p:ext uri="{D42A27DB-BD31-4B8C-83A1-F6EECF244321}">
                <p14:modId xmlns:p14="http://schemas.microsoft.com/office/powerpoint/2010/main" val="1729103052"/>
              </p:ext>
            </p:extLst>
          </p:nvPr>
        </p:nvGraphicFramePr>
        <p:xfrm>
          <a:off x="1883776" y="1457948"/>
          <a:ext cx="9144000" cy="5143500"/>
        </p:xfrm>
        <a:graphic>
          <a:graphicData uri="http://schemas.openxmlformats.org/presentationml/2006/ole">
            <mc:AlternateContent xmlns:mc="http://schemas.openxmlformats.org/markup-compatibility/2006">
              <mc:Choice xmlns:v="urn:schemas-microsoft-com:vml" Requires="v">
                <p:oleObj name="Acrobat Document" r:id="rId3" imgW="9144000" imgH="5143500" progId="AcroExch.Document.DC">
                  <p:embed/>
                </p:oleObj>
              </mc:Choice>
              <mc:Fallback>
                <p:oleObj name="Acrobat Document" r:id="rId3" imgW="9144000" imgH="5143500" progId="AcroExch.Document.DC">
                  <p:embed/>
                  <p:pic>
                    <p:nvPicPr>
                      <p:cNvPr id="0" name=""/>
                      <p:cNvPicPr/>
                      <p:nvPr/>
                    </p:nvPicPr>
                    <p:blipFill>
                      <a:blip r:embed="rId4"/>
                      <a:stretch>
                        <a:fillRect/>
                      </a:stretch>
                    </p:blipFill>
                    <p:spPr>
                      <a:xfrm>
                        <a:off x="1883776" y="1457948"/>
                        <a:ext cx="9144000" cy="5143500"/>
                      </a:xfrm>
                      <a:prstGeom prst="rect">
                        <a:avLst/>
                      </a:prstGeom>
                    </p:spPr>
                  </p:pic>
                </p:oleObj>
              </mc:Fallback>
            </mc:AlternateContent>
          </a:graphicData>
        </a:graphic>
      </p:graphicFrame>
    </p:spTree>
    <p:extLst>
      <p:ext uri="{BB962C8B-B14F-4D97-AF65-F5344CB8AC3E}">
        <p14:creationId xmlns:p14="http://schemas.microsoft.com/office/powerpoint/2010/main" val="924281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811113" cy="1077218"/>
          </a:xfrm>
          <a:prstGeom prst="rect">
            <a:avLst/>
          </a:prstGeom>
          <a:noFill/>
        </p:spPr>
        <p:txBody>
          <a:bodyPr wrap="square" rtlCol="0">
            <a:spAutoFit/>
          </a:bodyPr>
          <a:lstStyle/>
          <a:p>
            <a:pPr algn="ctr"/>
            <a:r>
              <a:rPr lang="en-US" sz="3200" b="1" u="sng" dirty="0">
                <a:solidFill>
                  <a:srgbClr val="535487"/>
                </a:solidFill>
              </a:rPr>
              <a:t>ECF  </a:t>
            </a:r>
          </a:p>
          <a:p>
            <a:pPr algn="ctr"/>
            <a:endParaRPr lang="en-GB" sz="3200" b="1" u="sng" dirty="0">
              <a:solidFill>
                <a:srgbClr val="535487"/>
              </a:solidFill>
            </a:endParaRPr>
          </a:p>
        </p:txBody>
      </p:sp>
      <p:sp>
        <p:nvSpPr>
          <p:cNvPr id="3" name="TextBox 2">
            <a:extLst>
              <a:ext uri="{FF2B5EF4-FFF2-40B4-BE49-F238E27FC236}">
                <a16:creationId xmlns:a16="http://schemas.microsoft.com/office/drawing/2014/main" id="{2047BB1E-B5A8-4F40-A310-4AED8BB5DBFE}"/>
              </a:ext>
            </a:extLst>
          </p:cNvPr>
          <p:cNvSpPr txBox="1"/>
          <p:nvPr/>
        </p:nvSpPr>
        <p:spPr>
          <a:xfrm>
            <a:off x="1074198" y="1482328"/>
            <a:ext cx="9081856" cy="3768789"/>
          </a:xfrm>
          <a:prstGeom prst="rect">
            <a:avLst/>
          </a:prstGeom>
          <a:noFill/>
        </p:spPr>
        <p:txBody>
          <a:bodyPr wrap="square" rtlCol="0">
            <a:spAutoFit/>
          </a:bodyPr>
          <a:lstStyle/>
          <a:p>
            <a:pPr>
              <a:lnSpc>
                <a:spcPct val="107000"/>
              </a:lnSpc>
              <a:spcAft>
                <a:spcPts val="800"/>
              </a:spcAft>
            </a:pPr>
            <a:r>
              <a:rPr lang="en-US" b="1" dirty="0"/>
              <a:t>Green Claims Directive</a:t>
            </a:r>
            <a:r>
              <a:rPr lang="en-GB" b="1" dirty="0">
                <a:latin typeface="Calibri" panose="020F0502020204030204" pitchFamily="34" charset="0"/>
                <a:ea typeface="Calibri" panose="020F0502020204030204" pitchFamily="34" charset="0"/>
                <a:cs typeface="Times New Roman" panose="02020603050405020304" pitchFamily="18" charset="0"/>
              </a:rPr>
              <a:t> </a:t>
            </a:r>
          </a:p>
          <a:p>
            <a:pPr marL="285750" indent="-285750">
              <a:lnSpc>
                <a:spcPct val="107000"/>
              </a:lnSpc>
              <a:spcAft>
                <a:spcPts val="800"/>
              </a:spcAft>
              <a:buFont typeface="Wingdings" panose="05000000000000000000" pitchFamily="2" charset="2"/>
              <a:buChar char="§"/>
            </a:pPr>
            <a:r>
              <a:rPr lang="en-GB" dirty="0">
                <a:latin typeface="Calibri" panose="020F0502020204030204" pitchFamily="34" charset="0"/>
                <a:ea typeface="Calibri" panose="020F0502020204030204" pitchFamily="34" charset="0"/>
                <a:cs typeface="Times New Roman" panose="02020603050405020304" pitchFamily="18" charset="0"/>
              </a:rPr>
              <a:t>Tightening basis for claims</a:t>
            </a:r>
          </a:p>
          <a:p>
            <a:pPr marL="1200150" lvl="2" indent="-285750">
              <a:lnSpc>
                <a:spcPct val="107000"/>
              </a:lnSpc>
              <a:spcAft>
                <a:spcPts val="800"/>
              </a:spcAft>
              <a:buFont typeface="Wingdings" panose="05000000000000000000" pitchFamily="2" charset="2"/>
              <a:buChar char="§"/>
            </a:pPr>
            <a:r>
              <a:rPr lang="en-GB" sz="1600" dirty="0">
                <a:latin typeface="Calibri" panose="020F0502020204030204" pitchFamily="34" charset="0"/>
                <a:ea typeface="Calibri" panose="020F0502020204030204" pitchFamily="34" charset="0"/>
                <a:cs typeface="Times New Roman" panose="02020603050405020304" pitchFamily="18" charset="0"/>
              </a:rPr>
              <a:t>Covers explicit environmental claims</a:t>
            </a:r>
          </a:p>
          <a:p>
            <a:pPr marL="1200150" lvl="2" indent="-285750">
              <a:lnSpc>
                <a:spcPct val="107000"/>
              </a:lnSpc>
              <a:spcAft>
                <a:spcPts val="800"/>
              </a:spcAft>
              <a:buFont typeface="Wingdings" panose="05000000000000000000" pitchFamily="2"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LCA’s </a:t>
            </a:r>
            <a:r>
              <a:rPr lang="en-GB" sz="1600" dirty="0">
                <a:latin typeface="Calibri" panose="020F0502020204030204" pitchFamily="34" charset="0"/>
                <a:ea typeface="Calibri" panose="020F0502020204030204" pitchFamily="34" charset="0"/>
                <a:cs typeface="Times New Roman" panose="02020603050405020304" pitchFamily="18" charset="0"/>
              </a:rPr>
              <a:t>verified by external agents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Aft>
                <a:spcPts val="800"/>
              </a:spcAft>
              <a:buFont typeface="Wingdings" panose="05000000000000000000" pitchFamily="2" charset="2"/>
              <a:buChar char="§"/>
            </a:pPr>
            <a:r>
              <a:rPr lang="en-GB" sz="1600" dirty="0">
                <a:latin typeface="Calibri" panose="020F0502020204030204" pitchFamily="34" charset="0"/>
                <a:ea typeface="Calibri" panose="020F0502020204030204" pitchFamily="34" charset="0"/>
                <a:cs typeface="Times New Roman" panose="02020603050405020304" pitchFamily="18" charset="0"/>
              </a:rPr>
              <a:t>Cannot self-verify claims – existing cert bodies etc, likely to be approved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spcAft>
                <a:spcPts val="800"/>
              </a:spcAft>
              <a:buFont typeface="Wingdings" panose="05000000000000000000" pitchFamily="2" charset="2"/>
              <a:buChar char="§"/>
            </a:pPr>
            <a:r>
              <a:rPr lang="en-GB" sz="1600" dirty="0">
                <a:latin typeface="Calibri" panose="020F0502020204030204" pitchFamily="34" charset="0"/>
                <a:ea typeface="Calibri" panose="020F0502020204030204" pitchFamily="34" charset="0"/>
                <a:cs typeface="Times New Roman" panose="02020603050405020304" pitchFamily="18" charset="0"/>
              </a:rPr>
              <a:t>Will go to new EP, therefore in force late ‘26 at earliest</a:t>
            </a:r>
          </a:p>
          <a:p>
            <a:pPr marL="1200150" lvl="2" indent="-285750">
              <a:lnSpc>
                <a:spcPct val="107000"/>
              </a:lnSpc>
              <a:spcAft>
                <a:spcPts val="800"/>
              </a:spcAft>
              <a:buFont typeface="Wingdings" panose="05000000000000000000" pitchFamily="2" charset="2"/>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No substantive update since last meeting</a:t>
            </a:r>
          </a:p>
          <a:p>
            <a:pPr marL="1200150" lvl="2" indent="-285750">
              <a:lnSpc>
                <a:spcPct val="107000"/>
              </a:lnSpc>
              <a:spcAft>
                <a:spcPts val="800"/>
              </a:spcAft>
              <a:buFont typeface="Wingdings" panose="05000000000000000000" pitchFamily="2" charset="2"/>
              <a:buChar char="§"/>
            </a:pPr>
            <a:r>
              <a:rPr lang="en-GB" sz="1600" dirty="0">
                <a:latin typeface="Calibri" panose="020F0502020204030204" pitchFamily="34" charset="0"/>
                <a:ea typeface="Calibri" panose="020F0502020204030204" pitchFamily="34" charset="0"/>
                <a:cs typeface="Times New Roman" panose="02020603050405020304" pitchFamily="18" charset="0"/>
              </a:rPr>
              <a:t>Greenwashing Directive likely to be adopted ahead of EU elections</a:t>
            </a:r>
          </a:p>
          <a:p>
            <a:pPr marL="1200150" lvl="2" indent="-285750">
              <a:lnSpc>
                <a:spcPct val="107000"/>
              </a:lnSpc>
              <a:spcAft>
                <a:spcPts val="800"/>
              </a:spcAft>
              <a:buFont typeface="Wingdings" panose="05000000000000000000" pitchFamily="2" charset="2"/>
              <a:buChar char="§"/>
            </a:pPr>
            <a:r>
              <a:rPr lang="en-GB" sz="1600" dirty="0">
                <a:latin typeface="Calibri" panose="020F0502020204030204" pitchFamily="34" charset="0"/>
                <a:ea typeface="Calibri" panose="020F0502020204030204" pitchFamily="34" charset="0"/>
                <a:cs typeface="Times New Roman" panose="02020603050405020304" pitchFamily="18" charset="0"/>
              </a:rPr>
              <a:t>Focus more on consumer-facing information</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latin typeface="Calibri" panose="020F050202020403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799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811113" cy="1077218"/>
          </a:xfrm>
          <a:prstGeom prst="rect">
            <a:avLst/>
          </a:prstGeom>
          <a:noFill/>
        </p:spPr>
        <p:txBody>
          <a:bodyPr wrap="square" rtlCol="0">
            <a:spAutoFit/>
          </a:bodyPr>
          <a:lstStyle/>
          <a:p>
            <a:pPr algn="ctr"/>
            <a:r>
              <a:rPr lang="en-US" sz="3200" b="1" u="sng" dirty="0">
                <a:solidFill>
                  <a:srgbClr val="535487"/>
                </a:solidFill>
              </a:rPr>
              <a:t>ECF - PEF  </a:t>
            </a:r>
          </a:p>
          <a:p>
            <a:pPr algn="ctr"/>
            <a:endParaRPr lang="en-GB" sz="3200" b="1" u="sng" dirty="0">
              <a:solidFill>
                <a:srgbClr val="535487"/>
              </a:solidFill>
            </a:endParaRPr>
          </a:p>
        </p:txBody>
      </p:sp>
      <p:sp>
        <p:nvSpPr>
          <p:cNvPr id="3" name="TextBox 2">
            <a:extLst>
              <a:ext uri="{FF2B5EF4-FFF2-40B4-BE49-F238E27FC236}">
                <a16:creationId xmlns:a16="http://schemas.microsoft.com/office/drawing/2014/main" id="{2047BB1E-B5A8-4F40-A310-4AED8BB5DBFE}"/>
              </a:ext>
            </a:extLst>
          </p:cNvPr>
          <p:cNvSpPr txBox="1"/>
          <p:nvPr/>
        </p:nvSpPr>
        <p:spPr>
          <a:xfrm>
            <a:off x="1074198" y="1482328"/>
            <a:ext cx="9081856" cy="5107552"/>
          </a:xfrm>
          <a:prstGeom prst="rect">
            <a:avLst/>
          </a:prstGeom>
          <a:noFill/>
        </p:spPr>
        <p:txBody>
          <a:bodyPr wrap="square" rtlCol="0">
            <a:spAutoFit/>
          </a:bodyPr>
          <a:lstStyle/>
          <a:p>
            <a:pPr>
              <a:lnSpc>
                <a:spcPct val="107000"/>
              </a:lnSpc>
              <a:spcAft>
                <a:spcPts val="800"/>
              </a:spcAft>
            </a:pPr>
            <a:r>
              <a:rPr lang="en-US" b="1" dirty="0"/>
              <a:t>Coffee Product Environmental Footprint</a:t>
            </a:r>
          </a:p>
          <a:p>
            <a:pPr>
              <a:lnSpc>
                <a:spcPct val="107000"/>
              </a:lnSpc>
              <a:spcAft>
                <a:spcPts val="800"/>
              </a:spcAft>
            </a:pPr>
            <a:endParaRPr lang="en-GB" sz="1800" b="0" i="0" u="none" strike="noStrike" baseline="0" dirty="0">
              <a:solidFill>
                <a:srgbClr val="000000"/>
              </a:solidFill>
              <a:latin typeface="Calibri" panose="020F0502020204030204" pitchFamily="34" charset="0"/>
            </a:endParaRPr>
          </a:p>
          <a:p>
            <a:r>
              <a:rPr lang="en-US" sz="1800" b="1" i="0" u="none" strike="noStrike" baseline="0" dirty="0">
                <a:solidFill>
                  <a:srgbClr val="000000"/>
                </a:solidFill>
                <a:latin typeface="Calibri" panose="020F0502020204030204" pitchFamily="34" charset="0"/>
              </a:rPr>
              <a:t>Mission: </a:t>
            </a:r>
            <a:r>
              <a:rPr lang="en-US" sz="1800" b="0" i="0" u="none" strike="noStrike" baseline="0" dirty="0">
                <a:solidFill>
                  <a:srgbClr val="000000"/>
                </a:solidFill>
                <a:latin typeface="Calibri" panose="020F0502020204030204" pitchFamily="34" charset="0"/>
              </a:rPr>
              <a:t>To develop a common methodology and guidelines to measure, report, and communicate the environmental performance of coffee products. </a:t>
            </a:r>
          </a:p>
          <a:p>
            <a:endParaRPr lang="en-GB" sz="1800" b="1" i="0" u="none" strike="noStrike" baseline="0" dirty="0">
              <a:solidFill>
                <a:srgbClr val="000000"/>
              </a:solidFill>
              <a:latin typeface="Calibri" panose="020F0502020204030204" pitchFamily="34" charset="0"/>
            </a:endParaRPr>
          </a:p>
          <a:p>
            <a:endParaRPr lang="en-GB" b="1" dirty="0">
              <a:solidFill>
                <a:srgbClr val="000000"/>
              </a:solidFill>
              <a:latin typeface="Calibri" panose="020F0502020204030204" pitchFamily="34" charset="0"/>
            </a:endParaRPr>
          </a:p>
          <a:p>
            <a:r>
              <a:rPr lang="en-GB" sz="1800" b="1" i="0" u="none" strike="noStrike" baseline="0" dirty="0">
                <a:solidFill>
                  <a:srgbClr val="000000"/>
                </a:solidFill>
                <a:latin typeface="Calibri" panose="020F0502020204030204" pitchFamily="34" charset="0"/>
              </a:rPr>
              <a:t>Objectives: </a:t>
            </a:r>
            <a:endParaRPr lang="en-GB"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Develop a standardized methodology: to create a consistent and widely accepted methodology for calculating and measuring the environmental footprint of coffee products. This methodology should cover the entire life cycle of the product, from cradle to grave. </a:t>
            </a:r>
          </a:p>
          <a:p>
            <a:endParaRPr lang="en-GB"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Establish reporting guidelines: to define guidelines and requirements for reporting and communicating the environmental footprint of coffee products, ensuring that the information is transparent, accurate, and relevant, allowing consumers, businesses, and policymakers to make informed decisions based on reliable information. </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6679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811113" cy="1077218"/>
          </a:xfrm>
          <a:prstGeom prst="rect">
            <a:avLst/>
          </a:prstGeom>
          <a:noFill/>
        </p:spPr>
        <p:txBody>
          <a:bodyPr wrap="square" rtlCol="0">
            <a:spAutoFit/>
          </a:bodyPr>
          <a:lstStyle/>
          <a:p>
            <a:pPr algn="ctr"/>
            <a:r>
              <a:rPr lang="en-US" sz="3200" b="1" u="sng" dirty="0">
                <a:solidFill>
                  <a:srgbClr val="535487"/>
                </a:solidFill>
              </a:rPr>
              <a:t>PEF  </a:t>
            </a:r>
          </a:p>
          <a:p>
            <a:pPr algn="ctr"/>
            <a:endParaRPr lang="en-GB" sz="3200" b="1" u="sng" dirty="0">
              <a:solidFill>
                <a:srgbClr val="535487"/>
              </a:solidFill>
            </a:endParaRPr>
          </a:p>
        </p:txBody>
      </p:sp>
      <p:sp>
        <p:nvSpPr>
          <p:cNvPr id="3" name="TextBox 2">
            <a:extLst>
              <a:ext uri="{FF2B5EF4-FFF2-40B4-BE49-F238E27FC236}">
                <a16:creationId xmlns:a16="http://schemas.microsoft.com/office/drawing/2014/main" id="{2047BB1E-B5A8-4F40-A310-4AED8BB5DBFE}"/>
              </a:ext>
            </a:extLst>
          </p:cNvPr>
          <p:cNvSpPr txBox="1"/>
          <p:nvPr/>
        </p:nvSpPr>
        <p:spPr>
          <a:xfrm>
            <a:off x="1254902" y="1315491"/>
            <a:ext cx="9081856" cy="6248634"/>
          </a:xfrm>
          <a:prstGeom prst="rect">
            <a:avLst/>
          </a:prstGeom>
          <a:noFill/>
        </p:spPr>
        <p:txBody>
          <a:bodyPr wrap="square" rtlCol="0">
            <a:spAutoFit/>
          </a:bodyPr>
          <a:lstStyle/>
          <a:p>
            <a:r>
              <a:rPr lang="en-US" sz="1800" b="1" i="0" u="none" strike="noStrike" baseline="0" dirty="0">
                <a:solidFill>
                  <a:srgbClr val="000000"/>
                </a:solidFill>
                <a:latin typeface="Calibri" panose="020F0502020204030204" pitchFamily="34" charset="0"/>
              </a:rPr>
              <a:t>Pre-harvesting procedures + upstream processes of inputs into green coffee production </a:t>
            </a:r>
            <a:r>
              <a:rPr lang="en-US" sz="1800" b="0" i="0" u="none" strike="noStrike" baseline="0" dirty="0">
                <a:solidFill>
                  <a:srgbClr val="000000"/>
                </a:solidFill>
                <a:latin typeface="Calibri" panose="020F0502020204030204" pitchFamily="34" charset="0"/>
              </a:rPr>
              <a:t>	</a:t>
            </a:r>
          </a:p>
          <a:p>
            <a:r>
              <a:rPr lang="en-GB" sz="1400" b="0" i="0" u="none" strike="noStrike" baseline="0" dirty="0">
                <a:solidFill>
                  <a:srgbClr val="000000"/>
                </a:solidFill>
                <a:latin typeface="Calibri" panose="020F0502020204030204" pitchFamily="34" charset="0"/>
              </a:rPr>
              <a:t>Transport to Farm 	</a:t>
            </a:r>
          </a:p>
          <a:p>
            <a:r>
              <a:rPr lang="en-GB" sz="1400" b="0" i="0" u="none" strike="noStrike" baseline="0" dirty="0">
                <a:solidFill>
                  <a:srgbClr val="000000"/>
                </a:solidFill>
                <a:latin typeface="Calibri" panose="020F0502020204030204" pitchFamily="34" charset="0"/>
              </a:rPr>
              <a:t>Fertiliser 	</a:t>
            </a:r>
          </a:p>
          <a:p>
            <a:r>
              <a:rPr lang="en-GB" sz="1400" b="0" i="0" u="none" strike="noStrike" baseline="0" dirty="0">
                <a:solidFill>
                  <a:srgbClr val="000000"/>
                </a:solidFill>
                <a:latin typeface="Calibri" panose="020F0502020204030204" pitchFamily="34" charset="0"/>
              </a:rPr>
              <a:t>Pesticides 	</a:t>
            </a:r>
          </a:p>
          <a:p>
            <a:r>
              <a:rPr lang="en-GB" sz="1400" b="0" i="0" u="none" strike="noStrike" baseline="0" dirty="0">
                <a:solidFill>
                  <a:srgbClr val="000000"/>
                </a:solidFill>
                <a:latin typeface="Calibri" panose="020F0502020204030204" pitchFamily="34" charset="0"/>
              </a:rPr>
              <a:t>Lime (Brazil) 	</a:t>
            </a:r>
          </a:p>
          <a:p>
            <a:r>
              <a:rPr lang="en-GB" sz="1400" b="0" i="0" u="none" strike="noStrike" baseline="0" dirty="0">
                <a:solidFill>
                  <a:srgbClr val="000000"/>
                </a:solidFill>
                <a:latin typeface="Calibri" panose="020F0502020204030204" pitchFamily="34" charset="0"/>
              </a:rPr>
              <a:t>Irrigation 	</a:t>
            </a:r>
          </a:p>
          <a:p>
            <a:r>
              <a:rPr lang="en-GB" sz="1400" b="0" i="0" u="none" strike="noStrike" baseline="0" dirty="0">
                <a:solidFill>
                  <a:srgbClr val="000000"/>
                </a:solidFill>
                <a:latin typeface="Calibri" panose="020F0502020204030204" pitchFamily="34" charset="0"/>
              </a:rPr>
              <a:t>Energy use of machinery 	</a:t>
            </a:r>
          </a:p>
          <a:p>
            <a:r>
              <a:rPr lang="en-US" sz="1400" b="0" i="0" u="none" strike="noStrike" baseline="0" dirty="0">
                <a:solidFill>
                  <a:srgbClr val="000000"/>
                </a:solidFill>
                <a:latin typeface="Calibri" panose="020F0502020204030204" pitchFamily="34" charset="0"/>
              </a:rPr>
              <a:t>Transport of input materials, during production and post-processing 	</a:t>
            </a:r>
          </a:p>
          <a:p>
            <a:r>
              <a:rPr lang="en-GB" sz="1400" b="0" i="0" u="none" strike="noStrike" baseline="0" dirty="0">
                <a:solidFill>
                  <a:srgbClr val="000000"/>
                </a:solidFill>
                <a:latin typeface="Calibri" panose="020F0502020204030204" pitchFamily="34" charset="0"/>
              </a:rPr>
              <a:t>Packaging materials for inputs 	</a:t>
            </a:r>
          </a:p>
          <a:p>
            <a:r>
              <a:rPr lang="en-US" sz="1400" b="0" i="0" u="none" strike="noStrike" baseline="0" dirty="0">
                <a:solidFill>
                  <a:srgbClr val="000000"/>
                </a:solidFill>
                <a:latin typeface="Calibri" panose="020F0502020204030204" pitchFamily="34" charset="0"/>
              </a:rPr>
              <a:t>Repackaging, storage facilities and loading during post-production and at the port of origin 	</a:t>
            </a:r>
          </a:p>
          <a:p>
            <a:r>
              <a:rPr lang="en-GB" sz="1400" b="0" i="0" u="none" strike="noStrike" baseline="0" dirty="0">
                <a:solidFill>
                  <a:srgbClr val="000000"/>
                </a:solidFill>
                <a:latin typeface="Calibri" panose="020F0502020204030204" pitchFamily="34" charset="0"/>
              </a:rPr>
              <a:t>Coffee nursery 	</a:t>
            </a:r>
          </a:p>
          <a:p>
            <a:r>
              <a:rPr lang="en-US" sz="1400" b="0" i="0" u="none" strike="noStrike" baseline="0" dirty="0">
                <a:solidFill>
                  <a:srgbClr val="000000"/>
                </a:solidFill>
                <a:latin typeface="Calibri" panose="020F0502020204030204" pitchFamily="34" charset="0"/>
              </a:rPr>
              <a:t>Residue management including resultants of pruning and/or husk 	</a:t>
            </a:r>
          </a:p>
          <a:p>
            <a:r>
              <a:rPr lang="en-GB" sz="1400" b="0" i="0" u="none" strike="noStrike" baseline="0" dirty="0">
                <a:solidFill>
                  <a:srgbClr val="000000"/>
                </a:solidFill>
                <a:latin typeface="Calibri" panose="020F0502020204030204" pitchFamily="34" charset="0"/>
              </a:rPr>
              <a:t>Yield of saleable product 	</a:t>
            </a:r>
          </a:p>
          <a:p>
            <a:r>
              <a:rPr lang="en-GB" sz="1400" b="0" i="0" u="none" strike="noStrike" baseline="0" dirty="0">
                <a:solidFill>
                  <a:srgbClr val="000000"/>
                </a:solidFill>
                <a:latin typeface="Calibri" panose="020F0502020204030204" pitchFamily="34" charset="0"/>
              </a:rPr>
              <a:t>Shade trees removals 	</a:t>
            </a:r>
          </a:p>
          <a:p>
            <a:r>
              <a:rPr lang="en-GB" sz="1400" b="0" i="0" u="none" strike="noStrike" baseline="0" dirty="0">
                <a:solidFill>
                  <a:srgbClr val="000000"/>
                </a:solidFill>
                <a:latin typeface="Calibri" panose="020F0502020204030204" pitchFamily="34" charset="0"/>
              </a:rPr>
              <a:t>Shade trees nursery 	</a:t>
            </a:r>
          </a:p>
          <a:p>
            <a:r>
              <a:rPr lang="en-US" sz="1400" b="0" i="0" u="none" strike="noStrike" baseline="0" dirty="0">
                <a:solidFill>
                  <a:srgbClr val="000000"/>
                </a:solidFill>
                <a:latin typeface="Calibri" panose="020F0502020204030204" pitchFamily="34" charset="0"/>
              </a:rPr>
              <a:t>Land Use Change (LUC) up to 20 years</a:t>
            </a:r>
          </a:p>
          <a:p>
            <a:r>
              <a:rPr lang="en-US" sz="1800" b="0" i="0" u="none" strike="noStrike" baseline="0" dirty="0">
                <a:solidFill>
                  <a:srgbClr val="000000"/>
                </a:solidFill>
                <a:latin typeface="Calibri" panose="020F0502020204030204" pitchFamily="34" charset="0"/>
              </a:rPr>
              <a:t>	</a:t>
            </a:r>
          </a:p>
          <a:p>
            <a:r>
              <a:rPr lang="en-GB" sz="1800" b="1" i="0" u="none" strike="noStrike" baseline="0" dirty="0">
                <a:solidFill>
                  <a:srgbClr val="000000"/>
                </a:solidFill>
                <a:latin typeface="Calibri" panose="020F0502020204030204" pitchFamily="34" charset="0"/>
              </a:rPr>
              <a:t>Post-harvesting activities </a:t>
            </a:r>
            <a:r>
              <a:rPr lang="en-GB" sz="1800" b="0" i="0" u="none" strike="noStrike" baseline="0" dirty="0">
                <a:solidFill>
                  <a:srgbClr val="000000"/>
                </a:solidFill>
                <a:latin typeface="Calibri" panose="020F0502020204030204" pitchFamily="34" charset="0"/>
              </a:rPr>
              <a:t>	</a:t>
            </a:r>
          </a:p>
          <a:p>
            <a:r>
              <a:rPr lang="en-GB" sz="1400" b="0" i="0" u="none" strike="noStrike" baseline="0" dirty="0">
                <a:solidFill>
                  <a:srgbClr val="000000"/>
                </a:solidFill>
                <a:latin typeface="Calibri" panose="020F0502020204030204" pitchFamily="34" charset="0"/>
              </a:rPr>
              <a:t>Waste 	</a:t>
            </a:r>
          </a:p>
          <a:p>
            <a:r>
              <a:rPr lang="en-GB" sz="1400" b="0" i="0" u="none" strike="noStrike" baseline="0" dirty="0">
                <a:solidFill>
                  <a:srgbClr val="000000"/>
                </a:solidFill>
                <a:latin typeface="Calibri" panose="020F0502020204030204" pitchFamily="34" charset="0"/>
              </a:rPr>
              <a:t>Postharvest water usage 	</a:t>
            </a:r>
          </a:p>
          <a:p>
            <a:r>
              <a:rPr lang="en-US" sz="1400" b="0" i="0" u="none" strike="noStrike" baseline="0" dirty="0">
                <a:solidFill>
                  <a:srgbClr val="000000"/>
                </a:solidFill>
                <a:latin typeface="Calibri" panose="020F0502020204030204" pitchFamily="34" charset="0"/>
              </a:rPr>
              <a:t>Wastewater management (resulting from wet process) 	</a:t>
            </a:r>
          </a:p>
          <a:p>
            <a:r>
              <a:rPr lang="en-US" sz="1400" b="0" i="0" u="none" strike="noStrike" baseline="0" dirty="0">
                <a:solidFill>
                  <a:srgbClr val="000000"/>
                </a:solidFill>
                <a:latin typeface="Calibri" panose="020F0502020204030204" pitchFamily="34" charset="0"/>
              </a:rPr>
              <a:t>Transport to port and pack materials used in this stage </a:t>
            </a:r>
            <a:r>
              <a:rPr lang="en-US" sz="1800" b="0" i="0" u="none" strike="noStrike" baseline="0" dirty="0">
                <a:solidFill>
                  <a:srgbClr val="000000"/>
                </a:solidFill>
                <a:latin typeface="Calibri" panose="020F0502020204030204" pitchFamily="34" charset="0"/>
              </a:rPr>
              <a:t>	</a:t>
            </a:r>
          </a:p>
          <a:p>
            <a:r>
              <a:rPr lang="en-US" sz="1800" b="0" i="0" u="none" strike="noStrike" baseline="0" dirty="0">
                <a:solidFill>
                  <a:srgbClr val="000000"/>
                </a:solidFill>
                <a:latin typeface="Calibri" panose="020F0502020204030204" pitchFamily="34" charset="0"/>
              </a:rPr>
              <a:t> </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0496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with medium confidence">
            <a:extLst>
              <a:ext uri="{FF2B5EF4-FFF2-40B4-BE49-F238E27FC236}">
                <a16:creationId xmlns:a16="http://schemas.microsoft.com/office/drawing/2014/main" id="{A8C55B45-410C-4621-8DA5-38790E8FCD6D}"/>
              </a:ext>
            </a:extLst>
          </p:cNvPr>
          <p:cNvPicPr>
            <a:picLocks noGrp="1" noChangeAspect="1"/>
          </p:cNvPicPr>
          <p:nvPr>
            <p:ph idx="1"/>
          </p:nvPr>
        </p:nvPicPr>
        <p:blipFill>
          <a:blip r:embed="rId2"/>
          <a:stretch>
            <a:fillRect/>
          </a:stretch>
        </p:blipFill>
        <p:spPr>
          <a:xfrm>
            <a:off x="120902" y="256552"/>
            <a:ext cx="2268000" cy="669411"/>
          </a:xfrm>
        </p:spPr>
      </p:pic>
      <p:sp>
        <p:nvSpPr>
          <p:cNvPr id="6" name="TextBox 5">
            <a:extLst>
              <a:ext uri="{FF2B5EF4-FFF2-40B4-BE49-F238E27FC236}">
                <a16:creationId xmlns:a16="http://schemas.microsoft.com/office/drawing/2014/main" id="{085121F7-43A8-4854-BEC6-D93E9D3330E2}"/>
              </a:ext>
            </a:extLst>
          </p:cNvPr>
          <p:cNvSpPr txBox="1"/>
          <p:nvPr/>
        </p:nvSpPr>
        <p:spPr>
          <a:xfrm>
            <a:off x="4411909" y="387354"/>
            <a:ext cx="4811113" cy="1077218"/>
          </a:xfrm>
          <a:prstGeom prst="rect">
            <a:avLst/>
          </a:prstGeom>
          <a:noFill/>
        </p:spPr>
        <p:txBody>
          <a:bodyPr wrap="square" rtlCol="0">
            <a:spAutoFit/>
          </a:bodyPr>
          <a:lstStyle/>
          <a:p>
            <a:pPr algn="ctr"/>
            <a:r>
              <a:rPr lang="en-US" sz="3200" b="1" u="sng" dirty="0">
                <a:solidFill>
                  <a:srgbClr val="535487"/>
                </a:solidFill>
              </a:rPr>
              <a:t>PEF  </a:t>
            </a:r>
          </a:p>
          <a:p>
            <a:pPr algn="ctr"/>
            <a:endParaRPr lang="en-GB" sz="3200" b="1" u="sng" dirty="0">
              <a:solidFill>
                <a:srgbClr val="535487"/>
              </a:solidFill>
            </a:endParaRPr>
          </a:p>
        </p:txBody>
      </p:sp>
      <p:sp>
        <p:nvSpPr>
          <p:cNvPr id="3" name="TextBox 2">
            <a:extLst>
              <a:ext uri="{FF2B5EF4-FFF2-40B4-BE49-F238E27FC236}">
                <a16:creationId xmlns:a16="http://schemas.microsoft.com/office/drawing/2014/main" id="{2047BB1E-B5A8-4F40-A310-4AED8BB5DBFE}"/>
              </a:ext>
            </a:extLst>
          </p:cNvPr>
          <p:cNvSpPr txBox="1"/>
          <p:nvPr/>
        </p:nvSpPr>
        <p:spPr>
          <a:xfrm>
            <a:off x="1170235" y="1467729"/>
            <a:ext cx="9081856" cy="3201646"/>
          </a:xfrm>
          <a:prstGeom prst="rect">
            <a:avLst/>
          </a:prstGeom>
          <a:noFill/>
        </p:spPr>
        <p:txBody>
          <a:bodyPr wrap="square" rtlCol="0">
            <a:spAutoFit/>
          </a:bodyPr>
          <a:lstStyle/>
          <a:p>
            <a:r>
              <a:rPr lang="en-US" sz="1800" b="1" i="0" u="none" strike="noStrike" baseline="0" dirty="0">
                <a:solidFill>
                  <a:srgbClr val="000000"/>
                </a:solidFill>
                <a:latin typeface="Calibri" panose="020F0502020204030204" pitchFamily="34" charset="0"/>
              </a:rPr>
              <a:t>Output</a:t>
            </a:r>
          </a:p>
          <a:p>
            <a:endParaRPr lang="en-US" b="1"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To report all the above elements into a system boundary diagram (or flow diagram); a schematic representation of the </a:t>
            </a:r>
            <a:r>
              <a:rPr lang="en-US" sz="1800" b="0" i="0" u="none" strike="noStrike" baseline="0" dirty="0" err="1">
                <a:solidFill>
                  <a:srgbClr val="000000"/>
                </a:solidFill>
                <a:latin typeface="Calibri" panose="020F0502020204030204" pitchFamily="34" charset="0"/>
              </a:rPr>
              <a:t>analysed</a:t>
            </a:r>
            <a:r>
              <a:rPr lang="en-US" sz="1800" b="0" i="0" u="none" strike="noStrike" baseline="0" dirty="0">
                <a:solidFill>
                  <a:srgbClr val="000000"/>
                </a:solidFill>
                <a:latin typeface="Calibri" panose="020F0502020204030204" pitchFamily="34" charset="0"/>
              </a:rPr>
              <a:t> system. </a:t>
            </a:r>
          </a:p>
          <a:p>
            <a:endParaRPr lang="en-US"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It shall clearly indicate the distinction between pre-harvesting, post-harvesting activities and outer boundaries elements (Manufacturing, Packaging supply etc.) including Instant and Decaffeinated coffee to ensure full alignment on the scopes.	</a:t>
            </a:r>
          </a:p>
          <a:p>
            <a:r>
              <a:rPr lang="en-US" sz="1800" b="0" i="0" u="none" strike="noStrike" baseline="0" dirty="0">
                <a:solidFill>
                  <a:srgbClr val="000000"/>
                </a:solidFill>
                <a:latin typeface="Calibri" panose="020F0502020204030204" pitchFamily="34" charset="0"/>
              </a:rPr>
              <a:t> </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3900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1575</TotalTime>
  <Words>634</Words>
  <Application>Microsoft Office PowerPoint</Application>
  <PresentationFormat>Widescreen</PresentationFormat>
  <Paragraphs>115</Paragraphs>
  <Slides>10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7" baseType="lpstr">
      <vt:lpstr>Arial</vt:lpstr>
      <vt:lpstr>Calibri</vt:lpstr>
      <vt:lpstr>Calibri Light</vt:lpstr>
      <vt:lpstr>Courier New</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Davison</dc:creator>
  <cp:lastModifiedBy>Paul Rooke</cp:lastModifiedBy>
  <cp:revision>65</cp:revision>
  <dcterms:created xsi:type="dcterms:W3CDTF">2021-11-30T13:29:13Z</dcterms:created>
  <dcterms:modified xsi:type="dcterms:W3CDTF">2024-03-05T13:48:42Z</dcterms:modified>
</cp:coreProperties>
</file>